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Montserrat" charset="1" panose="00000500000000000000"/>
      <p:regular r:id="rId16"/>
    </p:embeddedFont>
    <p:embeddedFont>
      <p:font typeface="Montserrat Classic Bold" charset="1" panose="00000800000000000000"/>
      <p:regular r:id="rId17"/>
    </p:embeddedFont>
    <p:embeddedFont>
      <p:font typeface="Montserrat Classic" charset="1" panose="00000500000000000000"/>
      <p:regular r:id="rId18"/>
    </p:embeddedFont>
    <p:embeddedFont>
      <p:font typeface="Arimo" charset="1" panose="020B060402020202020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jpe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jpeg>
</file>

<file path=ppt/media/image19.jpeg>
</file>

<file path=ppt/media/image2.svg>
</file>

<file path=ppt/media/image20.jpeg>
</file>

<file path=ppt/media/image21.png>
</file>

<file path=ppt/media/image22.svg>
</file>

<file path=ppt/media/image23.png>
</file>

<file path=ppt/media/image24.svg>
</file>

<file path=ppt/media/image3.png>
</file>

<file path=ppt/media/image4.svg>
</file>

<file path=ppt/media/image5.png>
</file>

<file path=ppt/media/image6.sv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jpe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Relationship Id="rId6" Target="../media/image1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1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Relationship Id="rId3" Target="../media/image21.png" Type="http://schemas.openxmlformats.org/officeDocument/2006/relationships/image"/><Relationship Id="rId4" Target="../media/image22.svg" Type="http://schemas.openxmlformats.org/officeDocument/2006/relationships/image"/><Relationship Id="rId5" Target="../media/image23.png" Type="http://schemas.openxmlformats.org/officeDocument/2006/relationships/image"/><Relationship Id="rId6" Target="../media/image2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100000">
            <a:off x="14324902" y="1469072"/>
            <a:ext cx="4879847" cy="15755995"/>
          </a:xfrm>
          <a:custGeom>
            <a:avLst/>
            <a:gdLst/>
            <a:ahLst/>
            <a:cxnLst/>
            <a:rect r="r" b="b" t="t" l="l"/>
            <a:pathLst>
              <a:path h="15755995" w="4879847">
                <a:moveTo>
                  <a:pt x="0" y="0"/>
                </a:moveTo>
                <a:lnTo>
                  <a:pt x="4879847" y="0"/>
                </a:lnTo>
                <a:lnTo>
                  <a:pt x="4879847" y="15755996"/>
                </a:lnTo>
                <a:lnTo>
                  <a:pt x="0" y="157559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525794" t="-40822" r="0" b="-5299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9740372" y="2173176"/>
            <a:ext cx="9336114" cy="9336114"/>
          </a:xfrm>
          <a:custGeom>
            <a:avLst/>
            <a:gdLst/>
            <a:ahLst/>
            <a:cxnLst/>
            <a:rect r="r" b="b" t="t" l="l"/>
            <a:pathLst>
              <a:path h="9336114" w="9336114">
                <a:moveTo>
                  <a:pt x="0" y="0"/>
                </a:moveTo>
                <a:lnTo>
                  <a:pt x="9336114" y="0"/>
                </a:lnTo>
                <a:lnTo>
                  <a:pt x="9336114" y="9336114"/>
                </a:lnTo>
                <a:lnTo>
                  <a:pt x="0" y="93361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2700000">
            <a:off x="521329" y="-3317944"/>
            <a:ext cx="2336254" cy="7543272"/>
          </a:xfrm>
          <a:custGeom>
            <a:avLst/>
            <a:gdLst/>
            <a:ahLst/>
            <a:cxnLst/>
            <a:rect r="r" b="b" t="t" l="l"/>
            <a:pathLst>
              <a:path h="7543272" w="2336254">
                <a:moveTo>
                  <a:pt x="0" y="0"/>
                </a:moveTo>
                <a:lnTo>
                  <a:pt x="2336254" y="0"/>
                </a:lnTo>
                <a:lnTo>
                  <a:pt x="2336254" y="7543273"/>
                </a:lnTo>
                <a:lnTo>
                  <a:pt x="0" y="75432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525794" t="-40822" r="0" b="-52994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5400000">
            <a:off x="-434583" y="-789204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6" id="6"/>
          <p:cNvGrpSpPr/>
          <p:nvPr/>
        </p:nvGrpSpPr>
        <p:grpSpPr>
          <a:xfrm rot="0">
            <a:off x="2596445" y="8438177"/>
            <a:ext cx="5756114" cy="820123"/>
            <a:chOff x="0" y="0"/>
            <a:chExt cx="1340844" cy="19104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40844" cy="191042"/>
            </a:xfrm>
            <a:custGeom>
              <a:avLst/>
              <a:gdLst/>
              <a:ahLst/>
              <a:cxnLst/>
              <a:rect r="r" b="b" t="t" l="l"/>
              <a:pathLst>
                <a:path h="191042" w="1340844">
                  <a:moveTo>
                    <a:pt x="95521" y="0"/>
                  </a:moveTo>
                  <a:lnTo>
                    <a:pt x="1245323" y="0"/>
                  </a:lnTo>
                  <a:cubicBezTo>
                    <a:pt x="1270657" y="0"/>
                    <a:pt x="1294953" y="10064"/>
                    <a:pt x="1312867" y="27977"/>
                  </a:cubicBezTo>
                  <a:cubicBezTo>
                    <a:pt x="1330780" y="45891"/>
                    <a:pt x="1340844" y="70187"/>
                    <a:pt x="1340844" y="95521"/>
                  </a:cubicBezTo>
                  <a:lnTo>
                    <a:pt x="1340844" y="95521"/>
                  </a:lnTo>
                  <a:cubicBezTo>
                    <a:pt x="1340844" y="120854"/>
                    <a:pt x="1330780" y="145151"/>
                    <a:pt x="1312867" y="163064"/>
                  </a:cubicBezTo>
                  <a:cubicBezTo>
                    <a:pt x="1294953" y="180978"/>
                    <a:pt x="1270657" y="191042"/>
                    <a:pt x="1245323" y="191042"/>
                  </a:cubicBezTo>
                  <a:lnTo>
                    <a:pt x="95521" y="191042"/>
                  </a:lnTo>
                  <a:cubicBezTo>
                    <a:pt x="70187" y="191042"/>
                    <a:pt x="45891" y="180978"/>
                    <a:pt x="27977" y="163064"/>
                  </a:cubicBezTo>
                  <a:cubicBezTo>
                    <a:pt x="10064" y="145151"/>
                    <a:pt x="0" y="120854"/>
                    <a:pt x="0" y="95521"/>
                  </a:cubicBezTo>
                  <a:lnTo>
                    <a:pt x="0" y="95521"/>
                  </a:lnTo>
                  <a:cubicBezTo>
                    <a:pt x="0" y="70187"/>
                    <a:pt x="10064" y="45891"/>
                    <a:pt x="27977" y="27977"/>
                  </a:cubicBezTo>
                  <a:cubicBezTo>
                    <a:pt x="45891" y="10064"/>
                    <a:pt x="70187" y="0"/>
                    <a:pt x="95521" y="0"/>
                  </a:cubicBezTo>
                  <a:close/>
                </a:path>
              </a:pathLst>
            </a:custGeom>
            <a:solidFill>
              <a:srgbClr val="052A47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66675"/>
              <a:ext cx="1340844" cy="2577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339"/>
                </a:lnSpc>
                <a:spcBef>
                  <a:spcPct val="0"/>
                </a:spcBef>
              </a:pPr>
              <a:r>
                <a:rPr lang="en-US" sz="3099" spc="139">
                  <a:solidFill>
                    <a:srgbClr val="FFFBF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Presented by Sneha P </a:t>
              </a:r>
              <a:r>
                <a:rPr lang="en-US" sz="3099" spc="139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2596445" y="1227272"/>
            <a:ext cx="754895" cy="754895"/>
          </a:xfrm>
          <a:custGeom>
            <a:avLst/>
            <a:gdLst/>
            <a:ahLst/>
            <a:cxnLst/>
            <a:rect r="r" b="b" t="t" l="l"/>
            <a:pathLst>
              <a:path h="754895" w="754895">
                <a:moveTo>
                  <a:pt x="0" y="0"/>
                </a:moveTo>
                <a:lnTo>
                  <a:pt x="754894" y="0"/>
                </a:lnTo>
                <a:lnTo>
                  <a:pt x="754894" y="754895"/>
                </a:lnTo>
                <a:lnTo>
                  <a:pt x="0" y="75489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596445" y="3275427"/>
            <a:ext cx="14662855" cy="2533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46"/>
              </a:lnSpc>
            </a:pPr>
            <a:r>
              <a:rPr lang="en-US" sz="8372" spc="301">
                <a:solidFill>
                  <a:srgbClr val="08377C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LEAVE REQUIEST MANAGEMENT APP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596445" y="6305965"/>
            <a:ext cx="12316680" cy="12329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5"/>
              </a:lnSpc>
            </a:pPr>
            <a:r>
              <a:rPr lang="en-US" sz="3971" spc="131">
                <a:solidFill>
                  <a:srgbClr val="4DBF3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Streamlining Leave Requests for Employees and Managers</a:t>
            </a:r>
          </a:p>
          <a:p>
            <a:pPr algn="l">
              <a:lnSpc>
                <a:spcPts val="120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3680217" y="1298507"/>
            <a:ext cx="5439087" cy="63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5"/>
              </a:lnSpc>
            </a:pPr>
            <a:r>
              <a:rPr lang="en-US" sz="4306" spc="167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Takeoff Tracker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5446278" y="-1685650"/>
            <a:ext cx="6145089" cy="7288971"/>
            <a:chOff x="0" y="0"/>
            <a:chExt cx="1618460" cy="1919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18460" cy="1919729"/>
            </a:xfrm>
            <a:custGeom>
              <a:avLst/>
              <a:gdLst/>
              <a:ahLst/>
              <a:cxnLst/>
              <a:rect r="r" b="b" t="t" l="l"/>
              <a:pathLst>
                <a:path h="1919729" w="1618460">
                  <a:moveTo>
                    <a:pt x="0" y="0"/>
                  </a:moveTo>
                  <a:lnTo>
                    <a:pt x="1618460" y="0"/>
                  </a:lnTo>
                  <a:lnTo>
                    <a:pt x="1618460" y="1919729"/>
                  </a:lnTo>
                  <a:lnTo>
                    <a:pt x="0" y="1919729"/>
                  </a:lnTo>
                  <a:close/>
                </a:path>
              </a:pathLst>
            </a:custGeom>
            <a:solidFill>
              <a:srgbClr val="052A47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618460" cy="19673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5400000">
            <a:off x="11941502" y="839372"/>
            <a:ext cx="9619282" cy="5963955"/>
          </a:xfrm>
          <a:custGeom>
            <a:avLst/>
            <a:gdLst/>
            <a:ahLst/>
            <a:cxnLst/>
            <a:rect r="r" b="b" t="t" l="l"/>
            <a:pathLst>
              <a:path h="5963955" w="9619282">
                <a:moveTo>
                  <a:pt x="0" y="0"/>
                </a:moveTo>
                <a:lnTo>
                  <a:pt x="9619281" y="0"/>
                </a:lnTo>
                <a:lnTo>
                  <a:pt x="9619281" y="5963955"/>
                </a:lnTo>
                <a:lnTo>
                  <a:pt x="0" y="59639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6" id="6"/>
          <p:cNvGrpSpPr/>
          <p:nvPr/>
        </p:nvGrpSpPr>
        <p:grpSpPr>
          <a:xfrm rot="8117627">
            <a:off x="-3075279" y="6921441"/>
            <a:ext cx="4145058" cy="4916643"/>
            <a:chOff x="0" y="0"/>
            <a:chExt cx="1618460" cy="191972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18460" cy="1919729"/>
            </a:xfrm>
            <a:custGeom>
              <a:avLst/>
              <a:gdLst/>
              <a:ahLst/>
              <a:cxnLst/>
              <a:rect r="r" b="b" t="t" l="l"/>
              <a:pathLst>
                <a:path h="1919729" w="1618460">
                  <a:moveTo>
                    <a:pt x="0" y="0"/>
                  </a:moveTo>
                  <a:lnTo>
                    <a:pt x="1618460" y="0"/>
                  </a:lnTo>
                  <a:lnTo>
                    <a:pt x="1618460" y="1919729"/>
                  </a:lnTo>
                  <a:lnTo>
                    <a:pt x="0" y="1919729"/>
                  </a:lnTo>
                  <a:close/>
                </a:path>
              </a:pathLst>
            </a:custGeom>
            <a:solidFill>
              <a:srgbClr val="052A47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618460" cy="19673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-5382372">
            <a:off x="-3048223" y="6118130"/>
            <a:ext cx="6488511" cy="4022877"/>
          </a:xfrm>
          <a:custGeom>
            <a:avLst/>
            <a:gdLst/>
            <a:ahLst/>
            <a:cxnLst/>
            <a:rect r="r" b="b" t="t" l="l"/>
            <a:pathLst>
              <a:path h="4022877" w="6488511">
                <a:moveTo>
                  <a:pt x="0" y="0"/>
                </a:moveTo>
                <a:lnTo>
                  <a:pt x="6488511" y="0"/>
                </a:lnTo>
                <a:lnTo>
                  <a:pt x="6488511" y="4022877"/>
                </a:lnTo>
                <a:lnTo>
                  <a:pt x="0" y="4022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3389360" y="7873555"/>
            <a:ext cx="2194861" cy="356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84"/>
              </a:lnSpc>
              <a:spcBef>
                <a:spcPct val="0"/>
              </a:spcBef>
            </a:pPr>
            <a:r>
              <a:rPr lang="en-US" sz="2060">
                <a:solidFill>
                  <a:srgbClr val="FFFBFB"/>
                </a:solidFill>
                <a:latin typeface="Arimo"/>
                <a:ea typeface="Arimo"/>
                <a:cs typeface="Arimo"/>
                <a:sym typeface="Arimo"/>
              </a:rPr>
              <a:t>Everest Cantu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770394" y="4360974"/>
            <a:ext cx="8149287" cy="1565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12389"/>
              </a:lnSpc>
              <a:spcBef>
                <a:spcPct val="0"/>
              </a:spcBef>
            </a:pPr>
            <a:r>
              <a:rPr lang="en-US" sz="10324" spc="371">
                <a:solidFill>
                  <a:srgbClr val="2A2E3A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231041">
            <a:off x="13216914" y="-2949524"/>
            <a:ext cx="3889773" cy="12559257"/>
          </a:xfrm>
          <a:custGeom>
            <a:avLst/>
            <a:gdLst/>
            <a:ahLst/>
            <a:cxnLst/>
            <a:rect r="r" b="b" t="t" l="l"/>
            <a:pathLst>
              <a:path h="12559257" w="3889773">
                <a:moveTo>
                  <a:pt x="0" y="0"/>
                </a:moveTo>
                <a:lnTo>
                  <a:pt x="3889773" y="0"/>
                </a:lnTo>
                <a:lnTo>
                  <a:pt x="3889773" y="12559257"/>
                </a:lnTo>
                <a:lnTo>
                  <a:pt x="0" y="125592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525794" t="-40822" r="0" b="-52994"/>
            </a:stretch>
          </a:blipFill>
        </p:spPr>
      </p:sp>
      <p:grpSp>
        <p:nvGrpSpPr>
          <p:cNvPr name="Group 3" id="3"/>
          <p:cNvGrpSpPr/>
          <p:nvPr/>
        </p:nvGrpSpPr>
        <p:grpSpPr>
          <a:xfrm rot="-2468074">
            <a:off x="13918097" y="4882637"/>
            <a:ext cx="8739806" cy="5324588"/>
            <a:chOff x="0" y="0"/>
            <a:chExt cx="2301842" cy="140236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01842" cy="1402361"/>
            </a:xfrm>
            <a:custGeom>
              <a:avLst/>
              <a:gdLst/>
              <a:ahLst/>
              <a:cxnLst/>
              <a:rect r="r" b="b" t="t" l="l"/>
              <a:pathLst>
                <a:path h="1402361" w="2301842">
                  <a:moveTo>
                    <a:pt x="0" y="0"/>
                  </a:moveTo>
                  <a:lnTo>
                    <a:pt x="2301842" y="0"/>
                  </a:lnTo>
                  <a:lnTo>
                    <a:pt x="2301842" y="1402361"/>
                  </a:lnTo>
                  <a:lnTo>
                    <a:pt x="0" y="1402361"/>
                  </a:lnTo>
                  <a:close/>
                </a:path>
              </a:pathLst>
            </a:custGeom>
            <a:solidFill>
              <a:srgbClr val="052A47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2301842" cy="14499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-2468074">
            <a:off x="15432242" y="6369777"/>
            <a:ext cx="4609127" cy="4873542"/>
            <a:chOff x="0" y="0"/>
            <a:chExt cx="1213926" cy="128356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13926" cy="1283567"/>
            </a:xfrm>
            <a:custGeom>
              <a:avLst/>
              <a:gdLst/>
              <a:ahLst/>
              <a:cxnLst/>
              <a:rect r="r" b="b" t="t" l="l"/>
              <a:pathLst>
                <a:path h="1283567" w="1213926">
                  <a:moveTo>
                    <a:pt x="0" y="0"/>
                  </a:moveTo>
                  <a:lnTo>
                    <a:pt x="1213926" y="0"/>
                  </a:lnTo>
                  <a:lnTo>
                    <a:pt x="1213926" y="1283567"/>
                  </a:lnTo>
                  <a:lnTo>
                    <a:pt x="0" y="12835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80D12A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213926" cy="1331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0977613" y="0"/>
            <a:ext cx="7310387" cy="8224186"/>
            <a:chOff x="0" y="0"/>
            <a:chExt cx="5370413" cy="604171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5370413" y="0"/>
                  </a:moveTo>
                  <a:lnTo>
                    <a:pt x="5370413" y="6041715"/>
                  </a:lnTo>
                  <a:cubicBezTo>
                    <a:pt x="3580275" y="4027810"/>
                    <a:pt x="1790138" y="2013905"/>
                    <a:pt x="0" y="0"/>
                  </a:cubicBezTo>
                  <a:lnTo>
                    <a:pt x="5370413" y="0"/>
                  </a:lnTo>
                  <a:close/>
                </a:path>
              </a:pathLst>
            </a:custGeom>
            <a:solidFill>
              <a:srgbClr val="A3D376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5370413" y="0"/>
                  </a:moveTo>
                  <a:lnTo>
                    <a:pt x="5370413" y="6041715"/>
                  </a:lnTo>
                  <a:cubicBezTo>
                    <a:pt x="3580275" y="4027810"/>
                    <a:pt x="1790138" y="2013905"/>
                    <a:pt x="0" y="0"/>
                  </a:cubicBezTo>
                  <a:lnTo>
                    <a:pt x="5370413" y="0"/>
                  </a:lnTo>
                  <a:close/>
                </a:path>
              </a:pathLst>
            </a:custGeom>
            <a:blipFill>
              <a:blip r:embed="rId4"/>
              <a:stretch>
                <a:fillRect l="-37040" t="0" r="-37040" b="0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-3688142" y="6845658"/>
            <a:ext cx="6882684" cy="6882684"/>
          </a:xfrm>
          <a:custGeom>
            <a:avLst/>
            <a:gdLst/>
            <a:ahLst/>
            <a:cxnLst/>
            <a:rect r="r" b="b" t="t" l="l"/>
            <a:pathLst>
              <a:path h="6882684" w="6882684">
                <a:moveTo>
                  <a:pt x="0" y="0"/>
                </a:moveTo>
                <a:lnTo>
                  <a:pt x="6882684" y="0"/>
                </a:lnTo>
                <a:lnTo>
                  <a:pt x="6882684" y="6882684"/>
                </a:lnTo>
                <a:lnTo>
                  <a:pt x="0" y="688268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3" id="13"/>
          <p:cNvSpPr txBox="true"/>
          <p:nvPr/>
        </p:nvSpPr>
        <p:spPr>
          <a:xfrm rot="0">
            <a:off x="4901222" y="3330671"/>
            <a:ext cx="4566002" cy="4995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70"/>
              </a:lnSpc>
            </a:pPr>
            <a:r>
              <a:rPr lang="en-US" sz="2899" spc="130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Introduction</a:t>
            </a:r>
          </a:p>
          <a:p>
            <a:pPr algn="l">
              <a:lnSpc>
                <a:spcPts val="5770"/>
              </a:lnSpc>
            </a:pPr>
            <a:r>
              <a:rPr lang="en-US" sz="2899" spc="130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Why New Software?</a:t>
            </a:r>
          </a:p>
          <a:p>
            <a:pPr algn="l">
              <a:lnSpc>
                <a:spcPts val="5770"/>
              </a:lnSpc>
            </a:pPr>
            <a:r>
              <a:rPr lang="en-US" sz="2899" spc="130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System Architecture</a:t>
            </a:r>
          </a:p>
          <a:p>
            <a:pPr algn="l">
              <a:lnSpc>
                <a:spcPts val="5770"/>
              </a:lnSpc>
            </a:pPr>
            <a:r>
              <a:rPr lang="en-US" sz="2899" spc="130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Key Features</a:t>
            </a:r>
          </a:p>
          <a:p>
            <a:pPr algn="l">
              <a:lnSpc>
                <a:spcPts val="5770"/>
              </a:lnSpc>
            </a:pPr>
            <a:r>
              <a:rPr lang="en-US" sz="2899" spc="130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Technologies Used</a:t>
            </a:r>
          </a:p>
          <a:p>
            <a:pPr algn="l">
              <a:lnSpc>
                <a:spcPts val="5770"/>
              </a:lnSpc>
            </a:pPr>
            <a:r>
              <a:rPr lang="en-US" sz="2899" spc="130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Future Scope</a:t>
            </a:r>
          </a:p>
          <a:p>
            <a:pPr algn="l" marL="0" indent="0" lvl="0">
              <a:lnSpc>
                <a:spcPts val="5770"/>
              </a:lnSpc>
            </a:pPr>
            <a:r>
              <a:rPr lang="en-US" sz="2899" spc="130" strike="noStrike" u="none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Conclusion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191204" y="1960910"/>
            <a:ext cx="4588794" cy="1072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97"/>
              </a:lnSpc>
              <a:spcBef>
                <a:spcPct val="0"/>
              </a:spcBef>
            </a:pPr>
            <a:r>
              <a:rPr lang="en-US" sz="7080" spc="254" strike="noStrike" u="none">
                <a:solidFill>
                  <a:srgbClr val="2A2E3A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Agenda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575542" y="3330671"/>
            <a:ext cx="645670" cy="4995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70"/>
              </a:lnSpc>
            </a:pPr>
            <a:r>
              <a:rPr lang="en-US" sz="2899" spc="130">
                <a:solidFill>
                  <a:srgbClr val="4DBF3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01</a:t>
            </a:r>
          </a:p>
          <a:p>
            <a:pPr algn="l">
              <a:lnSpc>
                <a:spcPts val="5770"/>
              </a:lnSpc>
            </a:pPr>
            <a:r>
              <a:rPr lang="en-US" sz="2899" spc="130">
                <a:solidFill>
                  <a:srgbClr val="4DBF3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02</a:t>
            </a:r>
          </a:p>
          <a:p>
            <a:pPr algn="l">
              <a:lnSpc>
                <a:spcPts val="5770"/>
              </a:lnSpc>
            </a:pPr>
            <a:r>
              <a:rPr lang="en-US" sz="2899" spc="130">
                <a:solidFill>
                  <a:srgbClr val="4DBF3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03</a:t>
            </a:r>
          </a:p>
          <a:p>
            <a:pPr algn="l">
              <a:lnSpc>
                <a:spcPts val="5770"/>
              </a:lnSpc>
            </a:pPr>
            <a:r>
              <a:rPr lang="en-US" sz="2899" spc="130">
                <a:solidFill>
                  <a:srgbClr val="4DBF3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04</a:t>
            </a:r>
          </a:p>
          <a:p>
            <a:pPr algn="l">
              <a:lnSpc>
                <a:spcPts val="5770"/>
              </a:lnSpc>
            </a:pPr>
            <a:r>
              <a:rPr lang="en-US" sz="2899" spc="130">
                <a:solidFill>
                  <a:srgbClr val="4DBF3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05</a:t>
            </a:r>
          </a:p>
          <a:p>
            <a:pPr algn="l">
              <a:lnSpc>
                <a:spcPts val="5770"/>
              </a:lnSpc>
            </a:pPr>
            <a:r>
              <a:rPr lang="en-US" sz="2899" spc="130">
                <a:solidFill>
                  <a:srgbClr val="4DBF3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06</a:t>
            </a:r>
          </a:p>
          <a:p>
            <a:pPr algn="l" marL="0" indent="0" lvl="0">
              <a:lnSpc>
                <a:spcPts val="5770"/>
              </a:lnSpc>
            </a:pPr>
            <a:r>
              <a:rPr lang="en-US" sz="2899" spc="130">
                <a:solidFill>
                  <a:srgbClr val="4DBF38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07</a:t>
            </a:r>
          </a:p>
        </p:txBody>
      </p:sp>
      <p:sp>
        <p:nvSpPr>
          <p:cNvPr name="AutoShape 16" id="16"/>
          <p:cNvSpPr/>
          <p:nvPr/>
        </p:nvSpPr>
        <p:spPr>
          <a:xfrm flipV="true">
            <a:off x="4501172" y="3549746"/>
            <a:ext cx="0" cy="4776344"/>
          </a:xfrm>
          <a:prstGeom prst="line">
            <a:avLst/>
          </a:prstGeom>
          <a:ln cap="flat" w="38100">
            <a:solidFill>
              <a:srgbClr val="052A47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019606">
            <a:off x="13580842" y="-1136129"/>
            <a:ext cx="3889773" cy="12559257"/>
          </a:xfrm>
          <a:custGeom>
            <a:avLst/>
            <a:gdLst/>
            <a:ahLst/>
            <a:cxnLst/>
            <a:rect r="r" b="b" t="t" l="l"/>
            <a:pathLst>
              <a:path h="12559257" w="3889773">
                <a:moveTo>
                  <a:pt x="0" y="0"/>
                </a:moveTo>
                <a:lnTo>
                  <a:pt x="3889773" y="0"/>
                </a:lnTo>
                <a:lnTo>
                  <a:pt x="3889773" y="12559258"/>
                </a:lnTo>
                <a:lnTo>
                  <a:pt x="0" y="125592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525794" t="-40822" r="0" b="-52994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3128476" y="-634385"/>
            <a:ext cx="7779807" cy="11555770"/>
            <a:chOff x="0" y="0"/>
            <a:chExt cx="4275074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75074" cy="6350000"/>
            </a:xfrm>
            <a:custGeom>
              <a:avLst/>
              <a:gdLst/>
              <a:ahLst/>
              <a:cxnLst/>
              <a:rect r="r" b="b" t="t" l="l"/>
              <a:pathLst>
                <a:path h="6350000" w="4275074">
                  <a:moveTo>
                    <a:pt x="4275074" y="0"/>
                  </a:moveTo>
                  <a:lnTo>
                    <a:pt x="2736723" y="6350000"/>
                  </a:lnTo>
                  <a:lnTo>
                    <a:pt x="0" y="6350000"/>
                  </a:lnTo>
                  <a:lnTo>
                    <a:pt x="1520444" y="0"/>
                  </a:lnTo>
                  <a:lnTo>
                    <a:pt x="4275074" y="0"/>
                  </a:lnTo>
                  <a:close/>
                </a:path>
              </a:pathLst>
            </a:custGeom>
            <a:blipFill>
              <a:blip r:embed="rId4"/>
              <a:stretch>
                <a:fillRect l="-61471" t="0" r="-61471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06741" y="3452686"/>
            <a:ext cx="12121735" cy="4612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9"/>
              </a:lnSpc>
              <a:spcBef>
                <a:spcPct val="0"/>
              </a:spcBef>
            </a:pPr>
          </a:p>
          <a:p>
            <a:pPr algn="l" marL="626109" indent="-313054" lvl="1">
              <a:lnSpc>
                <a:spcPts val="4755"/>
              </a:lnSpc>
              <a:buFont typeface="Arial"/>
              <a:buChar char="•"/>
            </a:pPr>
            <a:r>
              <a:rPr lang="en-US" sz="2899" spc="130" strike="noStrike" u="none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Leave Request Management App Features</a:t>
            </a:r>
          </a:p>
          <a:p>
            <a:pPr algn="l" marL="626109" indent="-313054" lvl="1">
              <a:lnSpc>
                <a:spcPts val="4755"/>
              </a:lnSpc>
              <a:buFont typeface="Arial"/>
              <a:buChar char="•"/>
            </a:pPr>
            <a:r>
              <a:rPr lang="en-US" sz="2899" spc="130" strike="noStrike" u="none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Easy and fast leave request submission for employees and managers.</a:t>
            </a:r>
          </a:p>
          <a:p>
            <a:pPr algn="l" marL="626109" indent="-313054" lvl="1">
              <a:lnSpc>
                <a:spcPts val="4755"/>
              </a:lnSpc>
              <a:buFont typeface="Arial"/>
              <a:buChar char="•"/>
            </a:pPr>
            <a:r>
              <a:rPr lang="en-US" sz="2899" spc="130" strike="noStrike" u="none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Admin and mangers</a:t>
            </a:r>
            <a:r>
              <a:rPr lang="en-US" sz="2899" spc="130" strike="noStrike" u="none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can quickly approve or reject requests.</a:t>
            </a:r>
          </a:p>
          <a:p>
            <a:pPr algn="l" marL="626109" indent="-313054" lvl="1">
              <a:lnSpc>
                <a:spcPts val="4755"/>
              </a:lnSpc>
              <a:buFont typeface="Arial"/>
              <a:buChar char="•"/>
            </a:pPr>
            <a:r>
              <a:rPr lang="en-US" sz="2899" spc="130" strike="noStrike" u="none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Leave Count.</a:t>
            </a:r>
          </a:p>
          <a:p>
            <a:pPr algn="l" marL="0" indent="0" lvl="0">
              <a:lnSpc>
                <a:spcPts val="405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057203"/>
            <a:ext cx="9215417" cy="1078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96"/>
              </a:lnSpc>
              <a:spcBef>
                <a:spcPct val="0"/>
              </a:spcBef>
            </a:pPr>
            <a:r>
              <a:rPr lang="en-US" sz="7080" spc="254">
                <a:solidFill>
                  <a:srgbClr val="2A2E3A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Introduction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2411022" y="5331077"/>
            <a:ext cx="2945028" cy="5777885"/>
            <a:chOff x="0" y="0"/>
            <a:chExt cx="406400" cy="79732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06400" cy="797321"/>
            </a:xfrm>
            <a:custGeom>
              <a:avLst/>
              <a:gdLst/>
              <a:ahLst/>
              <a:cxnLst/>
              <a:rect r="r" b="b" t="t" l="l"/>
              <a:pathLst>
                <a:path h="797321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797321"/>
                  </a:lnTo>
                  <a:lnTo>
                    <a:pt x="0" y="79732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DBF38"/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101600" y="-47625"/>
              <a:ext cx="203200" cy="8449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-1371921" y="-634385"/>
            <a:ext cx="2743842" cy="5383177"/>
            <a:chOff x="0" y="0"/>
            <a:chExt cx="406400" cy="79732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06400" cy="797321"/>
            </a:xfrm>
            <a:custGeom>
              <a:avLst/>
              <a:gdLst/>
              <a:ahLst/>
              <a:cxnLst/>
              <a:rect r="r" b="b" t="t" l="l"/>
              <a:pathLst>
                <a:path h="797321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797321"/>
                  </a:lnTo>
                  <a:lnTo>
                    <a:pt x="0" y="79732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80D12A"/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101600" y="-47625"/>
              <a:ext cx="203200" cy="8449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5356049" y="-373209"/>
            <a:ext cx="714563" cy="1401909"/>
            <a:chOff x="0" y="0"/>
            <a:chExt cx="406400" cy="79732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06400" cy="797321"/>
            </a:xfrm>
            <a:custGeom>
              <a:avLst/>
              <a:gdLst/>
              <a:ahLst/>
              <a:cxnLst/>
              <a:rect r="r" b="b" t="t" l="l"/>
              <a:pathLst>
                <a:path h="797321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797321"/>
                  </a:lnTo>
                  <a:lnTo>
                    <a:pt x="0" y="79732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80D12A"/>
            </a:solidFill>
            <a:ln cap="sq">
              <a:noFill/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101600" y="-47625"/>
              <a:ext cx="203200" cy="8449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6108079" y="9326673"/>
            <a:ext cx="7734963" cy="6698478"/>
            <a:chOff x="0" y="0"/>
            <a:chExt cx="6350000" cy="5499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5499100"/>
            </a:xfrm>
            <a:custGeom>
              <a:avLst/>
              <a:gdLst/>
              <a:ahLst/>
              <a:cxnLst/>
              <a:rect r="r" b="b" t="t" l="l"/>
              <a:pathLst>
                <a:path h="5499100" w="6350000">
                  <a:moveTo>
                    <a:pt x="4762500" y="2749550"/>
                  </a:moveTo>
                  <a:lnTo>
                    <a:pt x="3175000" y="0"/>
                  </a:lnTo>
                  <a:lnTo>
                    <a:pt x="1587500" y="2749550"/>
                  </a:lnTo>
                  <a:lnTo>
                    <a:pt x="0" y="549910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9798000" y="-320672"/>
            <a:ext cx="12653343" cy="5897734"/>
          </a:xfrm>
          <a:custGeom>
            <a:avLst/>
            <a:gdLst/>
            <a:ahLst/>
            <a:cxnLst/>
            <a:rect r="r" b="b" t="t" l="l"/>
            <a:pathLst>
              <a:path h="5897734" w="12653343">
                <a:moveTo>
                  <a:pt x="0" y="0"/>
                </a:moveTo>
                <a:lnTo>
                  <a:pt x="12653343" y="0"/>
                </a:lnTo>
                <a:lnTo>
                  <a:pt x="12653343" y="5897734"/>
                </a:lnTo>
                <a:lnTo>
                  <a:pt x="0" y="58977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14545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0975661" y="1535868"/>
            <a:ext cx="6778577" cy="6778550"/>
            <a:chOff x="0" y="0"/>
            <a:chExt cx="6350000" cy="63499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6504" t="0" r="-6504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-10800000">
            <a:off x="-3080673" y="7603013"/>
            <a:ext cx="7102699" cy="3310574"/>
          </a:xfrm>
          <a:custGeom>
            <a:avLst/>
            <a:gdLst/>
            <a:ahLst/>
            <a:cxnLst/>
            <a:rect r="r" b="b" t="t" l="l"/>
            <a:pathLst>
              <a:path h="3310574" w="7102699">
                <a:moveTo>
                  <a:pt x="0" y="0"/>
                </a:moveTo>
                <a:lnTo>
                  <a:pt x="7102699" y="0"/>
                </a:lnTo>
                <a:lnTo>
                  <a:pt x="7102699" y="3310574"/>
                </a:lnTo>
                <a:lnTo>
                  <a:pt x="0" y="331057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-114545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8" id="8"/>
          <p:cNvGrpSpPr/>
          <p:nvPr/>
        </p:nvGrpSpPr>
        <p:grpSpPr>
          <a:xfrm rot="0">
            <a:off x="8408829" y="7882778"/>
            <a:ext cx="431641" cy="431641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0D12A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109433" y="7882778"/>
            <a:ext cx="431641" cy="431641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0D12A"/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807773" y="7882778"/>
            <a:ext cx="431641" cy="431641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0D12A"/>
            </a:solidFill>
            <a:ln cap="sq">
              <a:noFill/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391196" y="1526343"/>
            <a:ext cx="9902168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15"/>
              </a:lnSpc>
              <a:spcBef>
                <a:spcPct val="0"/>
              </a:spcBef>
            </a:pPr>
            <a:r>
              <a:rPr lang="en-US" sz="6346" spc="228">
                <a:solidFill>
                  <a:srgbClr val="2A2E3A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Why New Software ?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74060" y="3556378"/>
            <a:ext cx="8965353" cy="3927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1916" indent="-300958" lvl="1">
              <a:lnSpc>
                <a:spcPts val="4544"/>
              </a:lnSpc>
              <a:buFont typeface="Arial"/>
              <a:buChar char="•"/>
            </a:pPr>
            <a:r>
              <a:rPr lang="en-US" sz="2787" spc="125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Cur</a:t>
            </a:r>
            <a:r>
              <a:rPr lang="en-US" sz="2787" spc="125" strike="noStrike" u="none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rent leave management processes are often manual and inefficient.</a:t>
            </a:r>
          </a:p>
          <a:p>
            <a:pPr algn="l" marL="601916" indent="-300958" lvl="1">
              <a:lnSpc>
                <a:spcPts val="4544"/>
              </a:lnSpc>
              <a:buFont typeface="Arial"/>
              <a:buChar char="•"/>
            </a:pPr>
            <a:r>
              <a:rPr lang="en-US" sz="2787" spc="125" strike="noStrike" u="none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Challenges include tracking leave requests, managing approvals, and maintaining records.</a:t>
            </a:r>
          </a:p>
          <a:p>
            <a:pPr algn="l" marL="601916" indent="-300958" lvl="1">
              <a:lnSpc>
                <a:spcPts val="4544"/>
              </a:lnSpc>
              <a:buFont typeface="Arial"/>
              <a:buChar char="•"/>
            </a:pPr>
            <a:r>
              <a:rPr lang="en-US" sz="2787" spc="125" strike="noStrike" u="none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Gmail</a:t>
            </a:r>
          </a:p>
          <a:p>
            <a:pPr algn="l" marL="0" indent="0" lvl="0">
              <a:lnSpc>
                <a:spcPts val="390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90934" y="-2057400"/>
            <a:ext cx="19917660" cy="3086100"/>
            <a:chOff x="0" y="0"/>
            <a:chExt cx="5245803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245803" cy="812800"/>
            </a:xfrm>
            <a:custGeom>
              <a:avLst/>
              <a:gdLst/>
              <a:ahLst/>
              <a:cxnLst/>
              <a:rect r="r" b="b" t="t" l="l"/>
              <a:pathLst>
                <a:path h="812800" w="5245803">
                  <a:moveTo>
                    <a:pt x="0" y="0"/>
                  </a:moveTo>
                  <a:lnTo>
                    <a:pt x="5245803" y="0"/>
                  </a:lnTo>
                  <a:lnTo>
                    <a:pt x="524580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2A47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245803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0028" y="9258300"/>
            <a:ext cx="19917660" cy="3086100"/>
            <a:chOff x="0" y="0"/>
            <a:chExt cx="5245803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245803" cy="812800"/>
            </a:xfrm>
            <a:custGeom>
              <a:avLst/>
              <a:gdLst/>
              <a:ahLst/>
              <a:cxnLst/>
              <a:rect r="r" b="b" t="t" l="l"/>
              <a:pathLst>
                <a:path h="812800" w="5245803">
                  <a:moveTo>
                    <a:pt x="0" y="0"/>
                  </a:moveTo>
                  <a:lnTo>
                    <a:pt x="5245803" y="0"/>
                  </a:lnTo>
                  <a:lnTo>
                    <a:pt x="524580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52A47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5245803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10800000">
            <a:off x="13716743" y="8698748"/>
            <a:ext cx="6449593" cy="3224796"/>
            <a:chOff x="0" y="0"/>
            <a:chExt cx="812800" cy="4064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DBF38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177800" y="-47625"/>
              <a:ext cx="558800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2733509" y="-1612398"/>
            <a:ext cx="6449593" cy="3224796"/>
            <a:chOff x="0" y="0"/>
            <a:chExt cx="812800" cy="4064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DBF38"/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177800" y="-47625"/>
              <a:ext cx="558800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2681456" y="1028700"/>
            <a:ext cx="13944600" cy="8229600"/>
          </a:xfrm>
          <a:custGeom>
            <a:avLst/>
            <a:gdLst/>
            <a:ahLst/>
            <a:cxnLst/>
            <a:rect r="r" b="b" t="t" l="l"/>
            <a:pathLst>
              <a:path h="8229600" w="13944600">
                <a:moveTo>
                  <a:pt x="0" y="0"/>
                </a:moveTo>
                <a:lnTo>
                  <a:pt x="13944600" y="0"/>
                </a:lnTo>
                <a:lnTo>
                  <a:pt x="13944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5263012" y="19050"/>
            <a:ext cx="10828524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83"/>
              </a:lnSpc>
              <a:spcBef>
                <a:spcPct val="0"/>
              </a:spcBef>
            </a:pPr>
            <a:r>
              <a:rPr lang="en-US" sz="5569" spc="200">
                <a:solidFill>
                  <a:srgbClr val="FFFBFB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System Architecture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2280917" cy="10287000"/>
            <a:chOff x="0" y="0"/>
            <a:chExt cx="617987" cy="278714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17987" cy="2787141"/>
            </a:xfrm>
            <a:custGeom>
              <a:avLst/>
              <a:gdLst/>
              <a:ahLst/>
              <a:cxnLst/>
              <a:rect r="r" b="b" t="t" l="l"/>
              <a:pathLst>
                <a:path h="2787141" w="617987">
                  <a:moveTo>
                    <a:pt x="0" y="0"/>
                  </a:moveTo>
                  <a:lnTo>
                    <a:pt x="617987" y="0"/>
                  </a:lnTo>
                  <a:lnTo>
                    <a:pt x="617987" y="2787141"/>
                  </a:lnTo>
                  <a:lnTo>
                    <a:pt x="0" y="2787141"/>
                  </a:ln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617987" cy="28347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5362158" y="7412001"/>
            <a:ext cx="772673" cy="772673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0D12A"/>
            </a:solidFill>
            <a:ln w="38100" cap="sq">
              <a:solidFill>
                <a:srgbClr val="052A47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40458" y="1028700"/>
            <a:ext cx="12248420" cy="8322557"/>
            <a:chOff x="0" y="0"/>
            <a:chExt cx="1023149" cy="69521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23149" cy="695210"/>
            </a:xfrm>
            <a:custGeom>
              <a:avLst/>
              <a:gdLst/>
              <a:ahLst/>
              <a:cxnLst/>
              <a:rect r="r" b="b" t="t" l="l"/>
              <a:pathLst>
                <a:path h="695210" w="1023149">
                  <a:moveTo>
                    <a:pt x="819949" y="0"/>
                  </a:moveTo>
                  <a:lnTo>
                    <a:pt x="0" y="0"/>
                  </a:lnTo>
                  <a:lnTo>
                    <a:pt x="0" y="695210"/>
                  </a:lnTo>
                  <a:lnTo>
                    <a:pt x="819949" y="695210"/>
                  </a:lnTo>
                  <a:lnTo>
                    <a:pt x="1023149" y="347605"/>
                  </a:lnTo>
                  <a:lnTo>
                    <a:pt x="819949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908849" cy="7428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3140486" y="1287808"/>
            <a:ext cx="8148725" cy="939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369"/>
              </a:lnSpc>
              <a:spcBef>
                <a:spcPct val="0"/>
              </a:spcBef>
            </a:pPr>
            <a:r>
              <a:rPr lang="en-US" sz="6141" spc="221">
                <a:solidFill>
                  <a:srgbClr val="2A2E3A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Key Features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-591841" y="2977967"/>
            <a:ext cx="3404213" cy="718279"/>
            <a:chOff x="0" y="0"/>
            <a:chExt cx="1838524" cy="38792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838524" cy="387923"/>
            </a:xfrm>
            <a:custGeom>
              <a:avLst/>
              <a:gdLst/>
              <a:ahLst/>
              <a:cxnLst/>
              <a:rect r="r" b="b" t="t" l="l"/>
              <a:pathLst>
                <a:path h="387923" w="1838524">
                  <a:moveTo>
                    <a:pt x="1635324" y="0"/>
                  </a:moveTo>
                  <a:lnTo>
                    <a:pt x="0" y="0"/>
                  </a:lnTo>
                  <a:lnTo>
                    <a:pt x="0" y="387923"/>
                  </a:lnTo>
                  <a:lnTo>
                    <a:pt x="1635324" y="387923"/>
                  </a:lnTo>
                  <a:lnTo>
                    <a:pt x="1838524" y="193962"/>
                  </a:lnTo>
                  <a:lnTo>
                    <a:pt x="1635324" y="0"/>
                  </a:lnTo>
                  <a:close/>
                </a:path>
              </a:pathLst>
            </a:custGeom>
            <a:solidFill>
              <a:srgbClr val="4DBF38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1724224" cy="4355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288316" y="2885411"/>
            <a:ext cx="992601" cy="810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0"/>
              </a:lnSpc>
              <a:spcBef>
                <a:spcPct val="0"/>
              </a:spcBef>
            </a:pPr>
            <a:r>
              <a:rPr lang="en-US" sz="4778" spc="215">
                <a:solidFill>
                  <a:srgbClr val="FFFFFF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213657" y="2901767"/>
            <a:ext cx="6232309" cy="623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29"/>
              </a:lnSpc>
              <a:spcBef>
                <a:spcPct val="0"/>
              </a:spcBef>
            </a:pPr>
            <a:r>
              <a:rPr lang="en-US" sz="3592" spc="161">
                <a:solidFill>
                  <a:srgbClr val="051D4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Users Authentication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-495356" y="7407244"/>
            <a:ext cx="3404213" cy="718279"/>
            <a:chOff x="0" y="0"/>
            <a:chExt cx="1838524" cy="38792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838524" cy="387923"/>
            </a:xfrm>
            <a:custGeom>
              <a:avLst/>
              <a:gdLst/>
              <a:ahLst/>
              <a:cxnLst/>
              <a:rect r="r" b="b" t="t" l="l"/>
              <a:pathLst>
                <a:path h="387923" w="1838524">
                  <a:moveTo>
                    <a:pt x="1635324" y="0"/>
                  </a:moveTo>
                  <a:lnTo>
                    <a:pt x="0" y="0"/>
                  </a:lnTo>
                  <a:lnTo>
                    <a:pt x="0" y="387923"/>
                  </a:lnTo>
                  <a:lnTo>
                    <a:pt x="1635324" y="387923"/>
                  </a:lnTo>
                  <a:lnTo>
                    <a:pt x="1838524" y="193962"/>
                  </a:lnTo>
                  <a:lnTo>
                    <a:pt x="1635324" y="0"/>
                  </a:lnTo>
                  <a:close/>
                </a:path>
              </a:pathLst>
            </a:custGeom>
            <a:solidFill>
              <a:srgbClr val="4DBF38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1724224" cy="4355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-495356" y="6039558"/>
            <a:ext cx="3404213" cy="718279"/>
            <a:chOff x="0" y="0"/>
            <a:chExt cx="1838524" cy="38792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838524" cy="387923"/>
            </a:xfrm>
            <a:custGeom>
              <a:avLst/>
              <a:gdLst/>
              <a:ahLst/>
              <a:cxnLst/>
              <a:rect r="r" b="b" t="t" l="l"/>
              <a:pathLst>
                <a:path h="387923" w="1838524">
                  <a:moveTo>
                    <a:pt x="1635324" y="0"/>
                  </a:moveTo>
                  <a:lnTo>
                    <a:pt x="0" y="0"/>
                  </a:lnTo>
                  <a:lnTo>
                    <a:pt x="0" y="387923"/>
                  </a:lnTo>
                  <a:lnTo>
                    <a:pt x="1635324" y="387923"/>
                  </a:lnTo>
                  <a:lnTo>
                    <a:pt x="1838524" y="193962"/>
                  </a:lnTo>
                  <a:lnTo>
                    <a:pt x="1635324" y="0"/>
                  </a:lnTo>
                  <a:close/>
                </a:path>
              </a:pathLst>
            </a:custGeom>
            <a:solidFill>
              <a:srgbClr val="4DBF38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1724224" cy="4355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-495356" y="4378743"/>
            <a:ext cx="3404213" cy="718279"/>
            <a:chOff x="0" y="0"/>
            <a:chExt cx="1838524" cy="387923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838524" cy="387923"/>
            </a:xfrm>
            <a:custGeom>
              <a:avLst/>
              <a:gdLst/>
              <a:ahLst/>
              <a:cxnLst/>
              <a:rect r="r" b="b" t="t" l="l"/>
              <a:pathLst>
                <a:path h="387923" w="1838524">
                  <a:moveTo>
                    <a:pt x="1635324" y="0"/>
                  </a:moveTo>
                  <a:lnTo>
                    <a:pt x="0" y="0"/>
                  </a:lnTo>
                  <a:lnTo>
                    <a:pt x="0" y="387923"/>
                  </a:lnTo>
                  <a:lnTo>
                    <a:pt x="1635324" y="387923"/>
                  </a:lnTo>
                  <a:lnTo>
                    <a:pt x="1838524" y="193962"/>
                  </a:lnTo>
                  <a:lnTo>
                    <a:pt x="1635324" y="0"/>
                  </a:lnTo>
                  <a:close/>
                </a:path>
              </a:pathLst>
            </a:custGeom>
            <a:solidFill>
              <a:srgbClr val="4DBF38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47625"/>
              <a:ext cx="1724224" cy="4355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288316" y="5947002"/>
            <a:ext cx="992601" cy="810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0"/>
              </a:lnSpc>
              <a:spcBef>
                <a:spcPct val="0"/>
              </a:spcBef>
            </a:pPr>
            <a:r>
              <a:rPr lang="en-US" sz="4778" spc="215">
                <a:solidFill>
                  <a:srgbClr val="FFFFFF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03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88316" y="7314688"/>
            <a:ext cx="992601" cy="810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0"/>
              </a:lnSpc>
              <a:spcBef>
                <a:spcPct val="0"/>
              </a:spcBef>
            </a:pPr>
            <a:r>
              <a:rPr lang="en-US" sz="4778" spc="215">
                <a:solidFill>
                  <a:srgbClr val="FFFFFF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04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88316" y="4286186"/>
            <a:ext cx="992601" cy="810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0"/>
              </a:lnSpc>
              <a:spcBef>
                <a:spcPct val="0"/>
              </a:spcBef>
            </a:pPr>
            <a:r>
              <a:rPr lang="en-US" sz="4778" spc="215">
                <a:solidFill>
                  <a:srgbClr val="FFFFFF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02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3213657" y="4384800"/>
            <a:ext cx="6232309" cy="623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29"/>
              </a:lnSpc>
              <a:spcBef>
                <a:spcPct val="0"/>
              </a:spcBef>
            </a:pPr>
            <a:r>
              <a:rPr lang="en-US" sz="3592" spc="161">
                <a:solidFill>
                  <a:srgbClr val="051D4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Admin Dashboard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3140486" y="5963358"/>
            <a:ext cx="6232309" cy="623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29"/>
              </a:lnSpc>
              <a:spcBef>
                <a:spcPct val="0"/>
              </a:spcBef>
            </a:pPr>
            <a:r>
              <a:rPr lang="en-US" sz="3592" spc="161">
                <a:solidFill>
                  <a:srgbClr val="051D4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Employee Dashboard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3213657" y="7502391"/>
            <a:ext cx="6232309" cy="623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29"/>
              </a:lnSpc>
              <a:spcBef>
                <a:spcPct val="0"/>
              </a:spcBef>
            </a:pPr>
            <a:r>
              <a:rPr lang="en-US" sz="3592" spc="161">
                <a:solidFill>
                  <a:srgbClr val="051D4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Manager Dashboard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444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610252" y="3955999"/>
            <a:ext cx="7901179" cy="7901179"/>
          </a:xfrm>
          <a:custGeom>
            <a:avLst/>
            <a:gdLst/>
            <a:ahLst/>
            <a:cxnLst/>
            <a:rect r="r" b="b" t="t" l="l"/>
            <a:pathLst>
              <a:path h="7901179" w="7901179">
                <a:moveTo>
                  <a:pt x="0" y="0"/>
                </a:moveTo>
                <a:lnTo>
                  <a:pt x="7901178" y="0"/>
                </a:lnTo>
                <a:lnTo>
                  <a:pt x="7901178" y="7901179"/>
                </a:lnTo>
                <a:lnTo>
                  <a:pt x="0" y="79011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true" flipV="true" rot="0">
            <a:off x="13736455" y="-358338"/>
            <a:ext cx="5101638" cy="5101638"/>
          </a:xfrm>
          <a:custGeom>
            <a:avLst/>
            <a:gdLst/>
            <a:ahLst/>
            <a:cxnLst/>
            <a:rect r="r" b="b" t="t" l="l"/>
            <a:pathLst>
              <a:path h="5101638" w="5101638">
                <a:moveTo>
                  <a:pt x="5101638" y="5101638"/>
                </a:moveTo>
                <a:lnTo>
                  <a:pt x="0" y="5101638"/>
                </a:lnTo>
                <a:lnTo>
                  <a:pt x="0" y="0"/>
                </a:lnTo>
                <a:lnTo>
                  <a:pt x="5101638" y="0"/>
                </a:lnTo>
                <a:lnTo>
                  <a:pt x="5101638" y="5101638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5" id="5"/>
          <p:cNvGrpSpPr/>
          <p:nvPr/>
        </p:nvGrpSpPr>
        <p:grpSpPr>
          <a:xfrm rot="0">
            <a:off x="-1263325" y="1028700"/>
            <a:ext cx="20101418" cy="8162048"/>
            <a:chOff x="0" y="0"/>
            <a:chExt cx="5294201" cy="21496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294200" cy="2149675"/>
            </a:xfrm>
            <a:custGeom>
              <a:avLst/>
              <a:gdLst/>
              <a:ahLst/>
              <a:cxnLst/>
              <a:rect r="r" b="b" t="t" l="l"/>
              <a:pathLst>
                <a:path h="2149675" w="5294200">
                  <a:moveTo>
                    <a:pt x="0" y="0"/>
                  </a:moveTo>
                  <a:lnTo>
                    <a:pt x="5294200" y="0"/>
                  </a:lnTo>
                  <a:lnTo>
                    <a:pt x="5294200" y="2149675"/>
                  </a:lnTo>
                  <a:lnTo>
                    <a:pt x="0" y="214967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5294201" cy="2197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411508" y="1847634"/>
            <a:ext cx="9144227" cy="780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38"/>
              </a:lnSpc>
              <a:spcBef>
                <a:spcPct val="0"/>
              </a:spcBef>
            </a:pPr>
            <a:r>
              <a:rPr lang="en-US" sz="5115" spc="184">
                <a:solidFill>
                  <a:srgbClr val="2A2E3A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Technologies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56085" y="3214654"/>
            <a:ext cx="16375830" cy="5380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 spc="74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Frontend:</a:t>
            </a:r>
          </a:p>
          <a:p>
            <a:pPr algn="l">
              <a:lnSpc>
                <a:spcPts val="4759"/>
              </a:lnSpc>
            </a:pPr>
            <a:r>
              <a:rPr lang="en-US" sz="3399" spc="74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     </a:t>
            </a:r>
            <a:r>
              <a:rPr lang="en-US" sz="3399" spc="74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Built with React and styled with Tailwind CSS.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 spc="74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Backend:</a:t>
            </a:r>
          </a:p>
          <a:p>
            <a:pPr algn="l">
              <a:lnSpc>
                <a:spcPts val="4759"/>
              </a:lnSpc>
            </a:pPr>
            <a:r>
              <a:rPr lang="en-US" sz="3399" spc="74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     Express and Node JS</a:t>
            </a:r>
            <a:r>
              <a:rPr lang="en-US" sz="3399" spc="74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 spc="74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Database: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 spc="74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MongoDB for storing leave requests and user data.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 spc="74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Containerization:</a:t>
            </a:r>
          </a:p>
          <a:p>
            <a:pPr algn="l">
              <a:lnSpc>
                <a:spcPts val="4759"/>
              </a:lnSpc>
            </a:pPr>
            <a:r>
              <a:rPr lang="en-US" sz="3399" spc="74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     </a:t>
            </a:r>
            <a:r>
              <a:rPr lang="en-US" sz="3399" spc="74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Docker for deploying the application.</a:t>
            </a:r>
          </a:p>
          <a:p>
            <a:pPr algn="l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978476">
            <a:off x="9374032" y="-985879"/>
            <a:ext cx="3889773" cy="12559257"/>
          </a:xfrm>
          <a:custGeom>
            <a:avLst/>
            <a:gdLst/>
            <a:ahLst/>
            <a:cxnLst/>
            <a:rect r="r" b="b" t="t" l="l"/>
            <a:pathLst>
              <a:path h="12559257" w="3889773">
                <a:moveTo>
                  <a:pt x="0" y="0"/>
                </a:moveTo>
                <a:lnTo>
                  <a:pt x="3889773" y="0"/>
                </a:lnTo>
                <a:lnTo>
                  <a:pt x="3889773" y="12559257"/>
                </a:lnTo>
                <a:lnTo>
                  <a:pt x="0" y="125592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525794" t="-40822" r="0" b="-52994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9129040" y="-450102"/>
            <a:ext cx="9607786" cy="11487702"/>
            <a:chOff x="0" y="0"/>
            <a:chExt cx="8603361" cy="1028674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solidFill>
              <a:srgbClr val="052A4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9292044" y="-1200702"/>
            <a:ext cx="9607786" cy="11487702"/>
            <a:chOff x="0" y="0"/>
            <a:chExt cx="8603361" cy="1028674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4">
                <a:alphaModFix amt="88000"/>
              </a:blip>
              <a:stretch>
                <a:fillRect l="0" t="-8037" r="-112664" b="-10463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1475288"/>
            <a:ext cx="6914193" cy="970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7615"/>
              </a:lnSpc>
              <a:spcBef>
                <a:spcPct val="0"/>
              </a:spcBef>
            </a:pPr>
            <a:r>
              <a:rPr lang="en-US" sz="6346" spc="228">
                <a:solidFill>
                  <a:srgbClr val="2A2E3A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Future Scope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3225094"/>
            <a:ext cx="806125" cy="701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449"/>
              </a:lnSpc>
              <a:spcBef>
                <a:spcPct val="0"/>
              </a:spcBef>
            </a:pPr>
            <a:r>
              <a:rPr lang="en-US" sz="4541">
                <a:solidFill>
                  <a:srgbClr val="4DBF38">
                    <a:alpha val="51765"/>
                  </a:srgbClr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031155" y="3270895"/>
            <a:ext cx="6901554" cy="59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04"/>
              </a:lnSpc>
              <a:spcBef>
                <a:spcPct val="0"/>
              </a:spcBef>
            </a:pPr>
            <a:r>
              <a:rPr lang="en-US" sz="3432" spc="75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Leave Balance Tracking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-4944330" y="-6134429"/>
            <a:ext cx="6449593" cy="9554097"/>
            <a:chOff x="0" y="0"/>
            <a:chExt cx="812800" cy="120404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1204040"/>
            </a:xfrm>
            <a:custGeom>
              <a:avLst/>
              <a:gdLst/>
              <a:ahLst/>
              <a:cxnLst/>
              <a:rect r="r" b="b" t="t" l="l"/>
              <a:pathLst>
                <a:path h="1204040" w="812800">
                  <a:moveTo>
                    <a:pt x="0" y="0"/>
                  </a:moveTo>
                  <a:lnTo>
                    <a:pt x="609600" y="0"/>
                  </a:lnTo>
                  <a:lnTo>
                    <a:pt x="812800" y="602020"/>
                  </a:lnTo>
                  <a:lnTo>
                    <a:pt x="609600" y="1204040"/>
                  </a:lnTo>
                  <a:lnTo>
                    <a:pt x="0" y="1204040"/>
                  </a:lnTo>
                  <a:lnTo>
                    <a:pt x="203200" y="602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DBF38"/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177800" y="-47625"/>
              <a:ext cx="558800" cy="12516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2031155" y="4544875"/>
            <a:ext cx="8035968" cy="59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04"/>
              </a:lnSpc>
              <a:spcBef>
                <a:spcPct val="0"/>
              </a:spcBef>
            </a:pPr>
            <a:r>
              <a:rPr lang="en-US" sz="3432" spc="75">
                <a:solidFill>
                  <a:srgbClr val="2A2E3A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Chat System for Communication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4526751"/>
            <a:ext cx="806125" cy="701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449"/>
              </a:lnSpc>
              <a:spcBef>
                <a:spcPct val="0"/>
              </a:spcBef>
            </a:pPr>
            <a:r>
              <a:rPr lang="en-US" sz="4541">
                <a:solidFill>
                  <a:srgbClr val="4DBF38">
                    <a:alpha val="51765"/>
                  </a:srgbClr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02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407317"/>
            <a:ext cx="18288000" cy="4053739"/>
            <a:chOff x="0" y="0"/>
            <a:chExt cx="4816593" cy="106765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1067651"/>
            </a:xfrm>
            <a:custGeom>
              <a:avLst/>
              <a:gdLst/>
              <a:ahLst/>
              <a:cxnLst/>
              <a:rect r="r" b="b" t="t" l="l"/>
              <a:pathLst>
                <a:path h="106765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067651"/>
                  </a:lnTo>
                  <a:lnTo>
                    <a:pt x="0" y="1067651"/>
                  </a:lnTo>
                  <a:close/>
                </a:path>
              </a:pathLst>
            </a:custGeom>
            <a:solidFill>
              <a:srgbClr val="052A47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816593" cy="11152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0" y="0"/>
            <a:ext cx="18288000" cy="4053739"/>
          </a:xfrm>
          <a:custGeom>
            <a:avLst/>
            <a:gdLst/>
            <a:ahLst/>
            <a:cxnLst/>
            <a:rect r="r" b="b" t="t" l="l"/>
            <a:pathLst>
              <a:path h="4053739" w="18288000">
                <a:moveTo>
                  <a:pt x="0" y="0"/>
                </a:moveTo>
                <a:lnTo>
                  <a:pt x="18288000" y="0"/>
                </a:lnTo>
                <a:lnTo>
                  <a:pt x="18288000" y="4053739"/>
                </a:lnTo>
                <a:lnTo>
                  <a:pt x="0" y="40537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-25349" r="0" b="-175221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58314" y="1623538"/>
            <a:ext cx="9743907" cy="1020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010"/>
              </a:lnSpc>
              <a:spcBef>
                <a:spcPct val="0"/>
              </a:spcBef>
            </a:pPr>
            <a:r>
              <a:rPr lang="en-US" sz="6675" spc="240">
                <a:solidFill>
                  <a:srgbClr val="FFFBFB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Conclusion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9374818" y="-2586212"/>
            <a:ext cx="9619282" cy="5963955"/>
          </a:xfrm>
          <a:custGeom>
            <a:avLst/>
            <a:gdLst/>
            <a:ahLst/>
            <a:cxnLst/>
            <a:rect r="r" b="b" t="t" l="l"/>
            <a:pathLst>
              <a:path h="5963955" w="9619282">
                <a:moveTo>
                  <a:pt x="0" y="0"/>
                </a:moveTo>
                <a:lnTo>
                  <a:pt x="9619282" y="0"/>
                </a:lnTo>
                <a:lnTo>
                  <a:pt x="9619282" y="5963954"/>
                </a:lnTo>
                <a:lnTo>
                  <a:pt x="0" y="59639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8345096" y="-1016743"/>
            <a:ext cx="5903940" cy="3660443"/>
          </a:xfrm>
          <a:custGeom>
            <a:avLst/>
            <a:gdLst/>
            <a:ahLst/>
            <a:cxnLst/>
            <a:rect r="r" b="b" t="t" l="l"/>
            <a:pathLst>
              <a:path h="3660443" w="5903940">
                <a:moveTo>
                  <a:pt x="0" y="0"/>
                </a:moveTo>
                <a:lnTo>
                  <a:pt x="5903940" y="0"/>
                </a:lnTo>
                <a:lnTo>
                  <a:pt x="5903940" y="3660443"/>
                </a:lnTo>
                <a:lnTo>
                  <a:pt x="0" y="366044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9" id="9"/>
          <p:cNvSpPr txBox="true"/>
          <p:nvPr/>
        </p:nvSpPr>
        <p:spPr>
          <a:xfrm rot="0">
            <a:off x="1358314" y="4722040"/>
            <a:ext cx="15667472" cy="4152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1" indent="-367026" lvl="1">
              <a:lnSpc>
                <a:spcPts val="5507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Efficiently manage leave requests and approvals with a user-friendly interface.</a:t>
            </a:r>
          </a:p>
          <a:p>
            <a:pPr algn="just" marL="734051" indent="-367026" lvl="1">
              <a:lnSpc>
                <a:spcPts val="5507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Supports distinct roles for admins, employees, and managers.</a:t>
            </a:r>
          </a:p>
          <a:p>
            <a:pPr algn="just" marL="734051" indent="-367026" lvl="1">
              <a:lnSpc>
                <a:spcPts val="5507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Automated email notifications for new user credentials</a:t>
            </a:r>
          </a:p>
          <a:p>
            <a:pPr algn="just" marL="734051" indent="-367026" lvl="1">
              <a:lnSpc>
                <a:spcPts val="5507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Enhanced Clarity and Security</a:t>
            </a:r>
          </a:p>
          <a:p>
            <a:pPr algn="just" marL="734051" indent="-367026" lvl="1">
              <a:lnSpc>
                <a:spcPts val="5507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Plans for implementing Leave Balance Tracking and a Chat System for real-time communication between users.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DAGMZX7B170</dc:identifier>
  <dcterms:modified xsi:type="dcterms:W3CDTF">2011-08-01T06:04:30Z</dcterms:modified>
  <cp:revision>1</cp:revision>
  <dc:title>Blue and Green Modern Professional Company Profile Presentation</dc:title>
</cp:coreProperties>
</file>

<file path=docProps/thumbnail.jpeg>
</file>